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7" r:id="rId2"/>
    <p:sldId id="298" r:id="rId3"/>
    <p:sldId id="302" r:id="rId4"/>
    <p:sldId id="303" r:id="rId5"/>
    <p:sldId id="300" r:id="rId6"/>
    <p:sldId id="301" r:id="rId7"/>
    <p:sldId id="304" r:id="rId8"/>
    <p:sldId id="305" r:id="rId9"/>
    <p:sldId id="30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анеева Альбина Галеевна" initials="ГАГ" lastIdx="3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353EE-0E42-4628-BA98-0A3995C6C8B4}" type="datetimeFigureOut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B7943-122B-49FC-BFE4-03910AF6F8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9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B7943-122B-49FC-BFE4-03910AF6F8E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68C35-64CC-4105-849F-EC40100B2AEF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0CB39-6AD5-4794-A256-62EAF4F644F4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2E7B9-FD8D-4E1E-8090-CC2A7C574E5E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293C-1F2B-49CB-9C8E-B908E82AFB65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F289F-9624-4E1C-9356-ACFB56EA1E91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5F634-7F08-4E74-BD72-55A473362E66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8285F-2881-4E64-B1A2-A99F6AAA8647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5029-470B-4045-A9C9-196E5BED1B7E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94E7-795F-4594-B2F1-1D76C7F5FC07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8C94-DED9-4750-A6EF-BEF0BA2B6B80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8DD4-53EC-444E-9A8A-B824CCC44154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7485-0DA0-47E2-966F-132E52397514}" type="datetime1">
              <a:rPr lang="ru-RU" smtClean="0"/>
              <a:pPr/>
              <a:t>16.07.2021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14348" y="4143380"/>
            <a:ext cx="7772400" cy="18573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parajita" pitchFamily="34" charset="0"/>
              </a:rPr>
              <a:t>Отделение </a:t>
            </a:r>
            <a:b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parajita" pitchFamily="34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parajita" pitchFamily="34" charset="0"/>
              </a:rPr>
              <a:t>Пенсионного фонда Российской федерации по Ханты-Мансийскому автономного округу - Югре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2050" name="Picture 2" descr="C:\Users\0270002201\Desktop\Дума\работаем белый обрезан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5114925" cy="39052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648866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+mj-lt"/>
              </a:rPr>
              <a:t>2021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 гг.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71472" y="5357826"/>
            <a:ext cx="8229600" cy="1143000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Благодарим за внимание</a:t>
            </a:r>
            <a:endParaRPr kumimoji="0" lang="ru-RU" sz="4800" b="1" i="0" u="none" strike="noStrike" kern="1200" cap="all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072098" cy="4854858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071570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ЕЖЕМЕСЯЧНЫЕ И Единовременные </a:t>
            </a:r>
            <a:b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выплаты в 2021 году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4"/>
          <a:stretch/>
        </p:blipFill>
        <p:spPr>
          <a:xfrm>
            <a:off x="428596" y="428604"/>
            <a:ext cx="624859" cy="286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4290"/>
            <a:ext cx="370676" cy="37081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66"/>
            <a:ext cx="6572296" cy="368843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НАЗНАЧЕНИЕ И РЕАЛИЗАЦИЯ </a:t>
            </a:r>
            <a:r>
              <a:rPr lang="ru-RU" b="1" u="sng" dirty="0" smtClean="0">
                <a:solidFill>
                  <a:srgbClr val="C00000"/>
                </a:solidFill>
                <a:latin typeface="Bebas Neue Bold" pitchFamily="34" charset="-52"/>
              </a:rPr>
              <a:t>СОЦИАЛЬНЫХ </a:t>
            </a: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ВЫПЛАТ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597" y="2492896"/>
            <a:ext cx="1357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01.07.2021 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7" y="4541058"/>
            <a:ext cx="15642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1F497D">
                    <a:lumMod val="75000"/>
                  </a:srgbClr>
                </a:solidFill>
              </a:rPr>
              <a:t>  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01.08.2021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59" y="3573016"/>
            <a:ext cx="15642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01.07.2021</a:t>
            </a:r>
            <a:endParaRPr lang="ru-RU" sz="20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08348" y="2350621"/>
            <a:ext cx="2821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пособия </a:t>
            </a:r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женщине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, вставшей на учет в медицинской организации </a:t>
            </a:r>
            <a:endParaRPr 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в </a:t>
            </a:r>
            <a:r>
              <a:rPr lang="ru-RU" sz="1200" b="1" dirty="0">
                <a:solidFill>
                  <a:srgbClr val="C00000"/>
                </a:solidFill>
                <a:cs typeface="Times New Roman" panose="02020603050405020304" pitchFamily="18" charset="0"/>
              </a:rPr>
              <a:t>ранние сроки беременности </a:t>
            </a:r>
            <a:endParaRPr lang="ru-RU" sz="12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7704" y="2564904"/>
            <a:ext cx="158417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b="1" cap="all" dirty="0" smtClean="0">
                <a:solidFill>
                  <a:srgbClr val="002060"/>
                </a:solidFill>
              </a:rPr>
              <a:t>  Ежемесячная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2348880"/>
            <a:ext cx="19288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8</a:t>
            </a:r>
            <a:r>
              <a:rPr lang="ru-RU" sz="2000" b="1" dirty="0" smtClean="0">
                <a:solidFill>
                  <a:srgbClr val="C00000"/>
                </a:solidFill>
              </a:rPr>
              <a:t> 750</a:t>
            </a:r>
            <a:r>
              <a:rPr lang="ru-RU" sz="2000" b="1" dirty="0">
                <a:solidFill>
                  <a:srgbClr val="C00000"/>
                </a:solidFill>
              </a:rPr>
              <a:t> </a:t>
            </a:r>
            <a:r>
              <a:rPr lang="ru-RU" sz="2000" b="1" dirty="0" smtClean="0">
                <a:solidFill>
                  <a:srgbClr val="C00000"/>
                </a:solidFill>
              </a:rPr>
              <a:t>РУБ.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11765" y="3501008"/>
            <a:ext cx="3456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ребенка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 8 до 17 лет</a:t>
            </a:r>
            <a:endParaRPr lang="ru-RU" sz="14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9453" y="3604954"/>
            <a:ext cx="18928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   8 </a:t>
            </a:r>
            <a:r>
              <a:rPr lang="ru-RU" sz="2000" b="1" dirty="0">
                <a:solidFill>
                  <a:srgbClr val="C00000"/>
                </a:solidFill>
              </a:rPr>
              <a:t>1</a:t>
            </a:r>
            <a:r>
              <a:rPr lang="ru-RU" sz="2000" b="1" dirty="0" smtClean="0">
                <a:solidFill>
                  <a:srgbClr val="C00000"/>
                </a:solidFill>
              </a:rPr>
              <a:t>53  РУБ.</a:t>
            </a:r>
            <a:r>
              <a:rPr lang="ru-RU" sz="2000" b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sz="16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10438" y="4633391"/>
            <a:ext cx="28218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школьникам</a:t>
            </a:r>
            <a:endParaRPr lang="ru-RU" sz="1400" b="1" dirty="0" smtClean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54" y="4541058"/>
            <a:ext cx="2000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10 000 РУБ.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645024"/>
            <a:ext cx="27146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   ЕЖЕМЕСЯЧНАЯ</a:t>
            </a:r>
            <a:endParaRPr lang="ru-RU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6054" y="4618003"/>
            <a:ext cx="278608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500" b="1" dirty="0" smtClean="0">
                <a:solidFill>
                  <a:srgbClr val="1F497D">
                    <a:lumMod val="75000"/>
                  </a:srgbClr>
                </a:solidFill>
              </a:rPr>
              <a:t>ЕДИНОВРЕМЕННАЯ</a:t>
            </a:r>
            <a:endParaRPr lang="ru-RU" sz="15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28595" y="2276872"/>
            <a:ext cx="1357323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595" y="3429000"/>
            <a:ext cx="1357324" cy="7364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6702" y="4440532"/>
            <a:ext cx="1296986" cy="644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2276872"/>
            <a:ext cx="1728192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93337" y="2276872"/>
            <a:ext cx="2893241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07704" y="3429000"/>
            <a:ext cx="1728192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921384" y="4440532"/>
            <a:ext cx="1714512" cy="644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893338" y="3429000"/>
            <a:ext cx="289324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851921" y="4440532"/>
            <a:ext cx="2934657" cy="644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929454" y="2276872"/>
            <a:ext cx="1857388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965172" y="3412676"/>
            <a:ext cx="1821669" cy="7364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65172" y="4440532"/>
            <a:ext cx="1821669" cy="644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Послание Президента </a:t>
            </a:r>
            <a:r>
              <a:rPr lang="ru-RU" b="1" dirty="0">
                <a:solidFill>
                  <a:srgbClr val="002060"/>
                </a:solidFill>
              </a:rPr>
              <a:t>РФ от </a:t>
            </a:r>
            <a:r>
              <a:rPr lang="ru-RU" b="1" dirty="0" smtClean="0">
                <a:solidFill>
                  <a:srgbClr val="002060"/>
                </a:solidFill>
              </a:rPr>
              <a:t>21.04.2021 г. Федеральному собранию;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Федеральный закон </a:t>
            </a:r>
            <a:r>
              <a:rPr lang="ru-RU" b="1" dirty="0">
                <a:solidFill>
                  <a:srgbClr val="002060"/>
                </a:solidFill>
              </a:rPr>
              <a:t>от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26.05.</a:t>
            </a:r>
            <a:r>
              <a:rPr lang="ru-RU" b="1" dirty="0" smtClean="0">
                <a:solidFill>
                  <a:srgbClr val="002060"/>
                </a:solidFill>
              </a:rPr>
              <a:t>2021 г. </a:t>
            </a:r>
            <a:r>
              <a:rPr lang="ru-RU" b="1" dirty="0">
                <a:solidFill>
                  <a:srgbClr val="002060"/>
                </a:solidFill>
              </a:rPr>
              <a:t>№ </a:t>
            </a:r>
            <a:r>
              <a:rPr lang="ru-RU" b="1" dirty="0" smtClean="0">
                <a:solidFill>
                  <a:srgbClr val="002060"/>
                </a:solidFill>
              </a:rPr>
              <a:t>151-ФЗ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«</a:t>
            </a:r>
            <a:r>
              <a:rPr lang="ru-RU" b="1" dirty="0">
                <a:solidFill>
                  <a:srgbClr val="002060"/>
                </a:solidFill>
              </a:rPr>
              <a:t>О </a:t>
            </a:r>
            <a:r>
              <a:rPr lang="ru-RU" b="1" dirty="0" smtClean="0">
                <a:solidFill>
                  <a:srgbClr val="002060"/>
                </a:solidFill>
              </a:rPr>
              <a:t>внесении изменений в отдельные законодательные акты Российской Федерации»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1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071570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01.07.2021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-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ЕЖЕМЕСЯЧНЫЕ выплаты в 2021 году 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4"/>
          <a:stretch/>
        </p:blipFill>
        <p:spPr>
          <a:xfrm>
            <a:off x="428596" y="428604"/>
            <a:ext cx="624859" cy="286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4290"/>
            <a:ext cx="370676" cy="37081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66"/>
            <a:ext cx="6572296" cy="368843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НАЗНАЧЕНИЕ И РЕАЛИЗАЦИЯ </a:t>
            </a:r>
            <a:r>
              <a:rPr lang="ru-RU" b="1" u="sng" dirty="0" smtClean="0">
                <a:solidFill>
                  <a:srgbClr val="C00000"/>
                </a:solidFill>
                <a:latin typeface="Bebas Neue Bold" pitchFamily="34" charset="-52"/>
              </a:rPr>
              <a:t>СОЦИАЛЬНЫХ </a:t>
            </a: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ВЫПЛАТ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4273932"/>
            <a:ext cx="1928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</a:rPr>
              <a:t> 153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РУБ.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2564904"/>
            <a:ext cx="2821233" cy="9361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4149080"/>
            <a:ext cx="2821233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 descr="C:\Users\027GaneevaAG\Desktop\УКАЗ ПРЕЗИДЕНТА по выплатам\плакаты\205151253_6024479650902981_3661178256093627098_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32859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12160" y="2420888"/>
            <a:ext cx="2893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ребенка </a:t>
            </a: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8 до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17 лет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8066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071570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01.07.2021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-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ЕЖЕМЕСЯЧНЫЕ выплаты в 2021 году 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4"/>
          <a:stretch/>
        </p:blipFill>
        <p:spPr>
          <a:xfrm>
            <a:off x="428596" y="428604"/>
            <a:ext cx="624859" cy="286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4290"/>
            <a:ext cx="370676" cy="37081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66"/>
            <a:ext cx="6572296" cy="368843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НАЗНАЧЕНИЕ И РЕАЛИЗАЦИЯ </a:t>
            </a:r>
            <a:r>
              <a:rPr lang="ru-RU" b="1" u="sng" dirty="0" smtClean="0">
                <a:solidFill>
                  <a:srgbClr val="C00000"/>
                </a:solidFill>
                <a:latin typeface="Bebas Neue Bold" pitchFamily="34" charset="-52"/>
              </a:rPr>
              <a:t>СОЦИАЛЬНЫХ </a:t>
            </a: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ВЫПЛАТ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4273932"/>
            <a:ext cx="1928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</a:rPr>
              <a:t> 153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РУБ.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2564904"/>
            <a:ext cx="2821233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4149080"/>
            <a:ext cx="2821233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420888"/>
            <a:ext cx="289323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ребенка </a:t>
            </a:r>
            <a:endParaRPr lang="ru-RU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cs typeface="Times New Roman" panose="02020603050405020304" pitchFamily="18" charset="0"/>
              </a:rPr>
              <a:t>8 до </a:t>
            </a:r>
            <a:r>
              <a:rPr lang="ru-RU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17 лет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5122" name="Picture 2" descr="C:\Users\027GaneevaAG\Desktop\УКАЗ ПРЕЗИДЕНТА по выплатам\плакаты\203606135_6024480000902946_2628311801637454473_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5265042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6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071570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01.07.2021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-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ЕЖЕМЕСЯЧНЫЕ выплаты в 2021 году 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4"/>
          <a:stretch/>
        </p:blipFill>
        <p:spPr>
          <a:xfrm>
            <a:off x="428596" y="428604"/>
            <a:ext cx="624859" cy="286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4290"/>
            <a:ext cx="370676" cy="37081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66"/>
            <a:ext cx="6572296" cy="368843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НАЗНАЧЕНИЕ И РЕАЛИЗАЦИЯ </a:t>
            </a:r>
            <a:r>
              <a:rPr lang="ru-RU" b="1" u="sng" dirty="0" smtClean="0">
                <a:solidFill>
                  <a:srgbClr val="C00000"/>
                </a:solidFill>
                <a:latin typeface="Bebas Neue Bold" pitchFamily="34" charset="-52"/>
              </a:rPr>
              <a:t>СОЦИАЛЬНЫХ </a:t>
            </a: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ВЫПЛАТ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43945" y="2278613"/>
            <a:ext cx="2821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пособия беременным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женщинам, вставшим на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учет в медицинской организации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в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ранние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сроки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3985900"/>
            <a:ext cx="1928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</a:rPr>
              <a:t> 750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РУБ.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2204864"/>
            <a:ext cx="2893241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7" y="3861048"/>
            <a:ext cx="2821233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C:\Users\027GaneevaAG\Desktop\УКАЗ ПРЕЗИДЕНТА по выплатам\плакаты\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3285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36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071570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1F497D">
                    <a:lumMod val="75000"/>
                  </a:srgbClr>
                </a:solidFill>
              </a:rPr>
              <a:t>01.07.2021 </a:t>
            </a: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-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ЕЖЕМЕСЯЧНЫЕ выплаты в 2021 году 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4"/>
          <a:stretch/>
        </p:blipFill>
        <p:spPr>
          <a:xfrm>
            <a:off x="428596" y="428604"/>
            <a:ext cx="624859" cy="286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4290"/>
            <a:ext cx="370676" cy="37081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66"/>
            <a:ext cx="6572296" cy="368843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НАЗНАЧЕНИЕ И РЕАЛИЗАЦИЯ </a:t>
            </a:r>
            <a:r>
              <a:rPr lang="ru-RU" b="1" u="sng" dirty="0" smtClean="0">
                <a:solidFill>
                  <a:srgbClr val="C00000"/>
                </a:solidFill>
                <a:latin typeface="Bebas Neue Bold" pitchFamily="34" charset="-52"/>
              </a:rPr>
              <a:t>СОЦИАЛЬНЫХ </a:t>
            </a: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ВЫПЛАТ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8224" y="4149080"/>
            <a:ext cx="1928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</a:rPr>
              <a:t>8</a:t>
            </a:r>
            <a:r>
              <a:rPr lang="ru-RU" sz="2800" b="1" dirty="0" smtClean="0">
                <a:solidFill>
                  <a:srgbClr val="C00000"/>
                </a:solidFill>
              </a:rPr>
              <a:t> 750</a:t>
            </a:r>
            <a:r>
              <a:rPr lang="ru-RU" sz="2800" b="1" dirty="0">
                <a:solidFill>
                  <a:srgbClr val="C00000"/>
                </a:solidFill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</a:rPr>
              <a:t>РУБ.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12160" y="2348880"/>
            <a:ext cx="2893241" cy="86409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7" y="4005064"/>
            <a:ext cx="2821233" cy="79208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027GaneevaAG\Desktop\УКАЗ ПРЕЗИДЕНТА по выплатам\плакаты\i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547260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36096" y="2269321"/>
            <a:ext cx="417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12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пособия </a:t>
            </a:r>
            <a:r>
              <a:rPr lang="ru-RU" sz="1200" b="1" dirty="0">
                <a:solidFill>
                  <a:srgbClr val="002060"/>
                </a:solidFill>
                <a:cs typeface="Times New Roman" panose="02020603050405020304" pitchFamily="18" charset="0"/>
              </a:rPr>
              <a:t>беременным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женщинам,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вставшим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 учет в медицинской </a:t>
            </a:r>
            <a:endParaRPr lang="ru-RU" sz="1200" b="1" dirty="0" smtClean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организации 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в ранние 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сроки</a:t>
            </a:r>
          </a:p>
          <a:p>
            <a:pPr algn="ctr">
              <a:defRPr/>
            </a:pPr>
            <a:endParaRPr lang="ru-RU" sz="1200" b="1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40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229600" cy="1071570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1F497D">
                    <a:lumMod val="75000"/>
                  </a:srgbClr>
                </a:solidFill>
              </a:rPr>
              <a:t>01.08.2021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Единовременные выплаты </a:t>
            </a:r>
            <a:b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в 2021 году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34"/>
          <a:stretch/>
        </p:blipFill>
        <p:spPr>
          <a:xfrm>
            <a:off x="428596" y="428604"/>
            <a:ext cx="624859" cy="286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14290"/>
            <a:ext cx="370676" cy="370810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57166"/>
            <a:ext cx="6572296" cy="368843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НАЗНАЧЕНИЕ И РЕАЛИЗАЦИЯ </a:t>
            </a:r>
            <a:r>
              <a:rPr lang="ru-RU" b="1" u="sng" dirty="0" smtClean="0">
                <a:solidFill>
                  <a:srgbClr val="C00000"/>
                </a:solidFill>
                <a:latin typeface="Bebas Neue Bold" pitchFamily="34" charset="-52"/>
              </a:rPr>
              <a:t>СОЦИАЛЬНЫХ </a:t>
            </a:r>
            <a:r>
              <a:rPr lang="ru-RU" b="1" u="sng" dirty="0">
                <a:solidFill>
                  <a:srgbClr val="C00000"/>
                </a:solidFill>
                <a:latin typeface="Bebas Neue Bold" pitchFamily="34" charset="-52"/>
              </a:rPr>
              <a:t>ВЫПЛАТ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3455" y="4509120"/>
            <a:ext cx="30144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2400" b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школьникам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14876" y="4849996"/>
            <a:ext cx="2953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10 000 РУБ.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714876" y="4688494"/>
            <a:ext cx="3097483" cy="972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Послание Президента РФ от 21.04.2021 г. Федеральному собранию;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Федеральный закон от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26.05.</a:t>
            </a:r>
            <a:r>
              <a:rPr lang="ru-RU" b="1" dirty="0">
                <a:solidFill>
                  <a:srgbClr val="002060"/>
                </a:solidFill>
              </a:rPr>
              <a:t>2021 г. № 151-ФЗ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  «О внесении изменений в отдельные законодательные акты Российской Федерации»</a:t>
            </a: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6" name="Picture 2" descr="C:\Users\027GaneevaAG\Desktop\1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86" y="1700808"/>
            <a:ext cx="679877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043608" y="4688494"/>
            <a:ext cx="3096344" cy="97275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9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42844" y="2888940"/>
            <a:ext cx="8229600" cy="4932548"/>
          </a:xfr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8-800-6000-519 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>
                <a:solidFill>
                  <a:srgbClr val="C00000"/>
                </a:solidFill>
              </a:rPr>
              <a:t/>
            </a:r>
            <a:br>
              <a:rPr lang="ru-RU" sz="4900" b="1" dirty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+ 7 (3467) 393-100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/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  8 </a:t>
            </a:r>
            <a:r>
              <a:rPr lang="ru-RU" sz="4900" b="1" dirty="0">
                <a:solidFill>
                  <a:srgbClr val="C00000"/>
                </a:solidFill>
              </a:rPr>
              <a:t>-</a:t>
            </a:r>
            <a:r>
              <a:rPr lang="ru-RU" sz="4900" b="1" dirty="0" smtClean="0">
                <a:solidFill>
                  <a:srgbClr val="C00000"/>
                </a:solidFill>
              </a:rPr>
              <a:t> 800 -250- 8 -800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/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sz="49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9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332656"/>
            <a:ext cx="6572296" cy="3415831"/>
          </a:xfrm>
          <a:prstGeom prst="rect">
            <a:avLst/>
          </a:prstGeom>
          <a:noFill/>
        </p:spPr>
        <p:txBody>
          <a:bodyPr wrap="square" lIns="90956" tIns="45478" rIns="90956" bIns="45478" rtlCol="0">
            <a:spAutoFit/>
          </a:bodyPr>
          <a:lstStyle/>
          <a:p>
            <a:pPr defTabSz="912707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Контакты региональных горячих линий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Отделения ПФР по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ХМАО-Югре                                                           </a:t>
            </a:r>
          </a:p>
          <a:p>
            <a:pPr defTabSz="912707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defTabSz="912707"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2707"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2707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</a:p>
          <a:p>
            <a:pPr defTabSz="912707"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defTabSz="912707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400" b="1" u="sng" dirty="0">
              <a:solidFill>
                <a:srgbClr val="C00000"/>
              </a:solidFill>
              <a:latin typeface="Bebas Neue Bold" pitchFamily="34" charset="-52"/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56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0270002201\Desktop\Дума\работаем бел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504" y="0"/>
            <a:ext cx="1119495" cy="1071546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142976" y="428604"/>
            <a:ext cx="215900" cy="215900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4" name="Заголовок 1"/>
          <p:cNvSpPr txBox="1">
            <a:spLocks/>
          </p:cNvSpPr>
          <p:nvPr/>
        </p:nvSpPr>
        <p:spPr>
          <a:xfrm>
            <a:off x="-108520" y="5373216"/>
            <a:ext cx="9252520" cy="1656184"/>
          </a:xfrm>
          <a:prstGeom prst="rect">
            <a:avLst/>
          </a:prstGeom>
          <a:noFill/>
          <a:ln w="9525" cap="flat" cmpd="sng" algn="ctr">
            <a:noFill/>
            <a:prstDash val="soli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5" name="Номер слайда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440103"/>
              </p:ext>
            </p:extLst>
          </p:nvPr>
        </p:nvGraphicFramePr>
        <p:xfrm>
          <a:off x="1142975" y="1071543"/>
          <a:ext cx="6957415" cy="4880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300"/>
                <a:gridCol w="3708489"/>
                <a:gridCol w="2860626"/>
              </a:tblGrid>
              <a:tr h="2449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г. Сургут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8(3462)-7788 58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Нижневартовск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8(3466)-495432, 495456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888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</a:t>
                      </a:r>
                      <a:r>
                        <a:rPr lang="ru-RU" sz="1200" dirty="0" err="1">
                          <a:effectLst/>
                        </a:rPr>
                        <a:t>Мегион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8(34643)-24920, 24255, 26151, 24385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Белоярский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8(34670)-23782, 23783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Нягань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8(34672)-35612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433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6.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Кондинский</a:t>
                      </a:r>
                      <a:r>
                        <a:rPr lang="ru-RU" sz="1200" dirty="0">
                          <a:effectLst/>
                        </a:rPr>
                        <a:t> район,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п.г.т</a:t>
                      </a:r>
                      <a:r>
                        <a:rPr lang="ru-RU" sz="1200" dirty="0">
                          <a:effectLst/>
                        </a:rPr>
                        <a:t>. Междуреченский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8(34677)-34503, 41025, 32125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Когалым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8(34667)-23887, 29312, 25747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433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Березовский район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п.г.т</a:t>
                      </a:r>
                      <a:r>
                        <a:rPr lang="ru-RU" sz="1200" dirty="0">
                          <a:effectLst/>
                        </a:rPr>
                        <a:t>. Березово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8(34674)-21314, 24060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3879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Октябрьский район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г.п. Октябрьское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8(34678)-21263, 21261, 21311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544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Ханты-Мансийск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8(3467)-393111, 393107, 393189, 393068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Урай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8(34676)-31954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416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Нефтеюганск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8(3463)-296414, 296423, 296463, 296406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Лангепас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8(34669)-50262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Радужный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8(34668)-31969, 37651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518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</a:t>
                      </a:r>
                      <a:r>
                        <a:rPr lang="ru-RU" sz="1200" dirty="0" err="1" smtClean="0">
                          <a:effectLst/>
                        </a:rPr>
                        <a:t>Пыть-Ях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8(3463)-</a:t>
                      </a:r>
                      <a:r>
                        <a:rPr lang="ru-RU" sz="1200" dirty="0" smtClean="0">
                          <a:effectLst/>
                        </a:rPr>
                        <a:t>433110 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769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Советский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8(34675)-</a:t>
                      </a:r>
                      <a:r>
                        <a:rPr lang="ru-RU" sz="1200" dirty="0" smtClean="0">
                          <a:effectLst/>
                        </a:rPr>
                        <a:t>38464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г. Покачи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8(34669)-74209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  <a:tr h="2100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18.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г. </a:t>
                      </a:r>
                      <a:r>
                        <a:rPr lang="ru-RU" sz="1200" dirty="0" err="1">
                          <a:effectLst/>
                        </a:rPr>
                        <a:t>Югорск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8(34675)-76203, 76213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339" marR="57339" marT="0" marB="0"/>
                </a:tc>
              </a:tr>
            </a:tbl>
          </a:graphicData>
        </a:graphic>
      </p:graphicFrame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047" y="38234"/>
            <a:ext cx="7871257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Дополнительные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горячие телефоны  в Клиентских службах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042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2064</TotalTime>
  <Words>447</Words>
  <Application>Microsoft Office PowerPoint</Application>
  <PresentationFormat>Экран (4:3)</PresentationFormat>
  <Paragraphs>137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ЕЖЕМЕСЯЧНЫЕ И Единовременные  выплаты в 2021 году</vt:lpstr>
      <vt:lpstr>01.07.2021 - ЕЖЕМЕСЯЧНЫЕ выплаты в 2021 году </vt:lpstr>
      <vt:lpstr>01.07.2021 - ЕЖЕМЕСЯЧНЫЕ выплаты в 2021 году </vt:lpstr>
      <vt:lpstr>01.07.2021 - ЕЖЕМЕСЯЧНЫЕ выплаты в 2021 году </vt:lpstr>
      <vt:lpstr>01.07.2021 - ЕЖЕМЕСЯЧНЫЕ выплаты в 2021 году </vt:lpstr>
      <vt:lpstr>01.08.2021 Единовременные выплаты  в 2021 году</vt:lpstr>
      <vt:lpstr> 8-800-6000-519   + 7 (3467) 393-100    8 - 800 -250- 8 -800         </vt:lpstr>
      <vt:lpstr>                 Дополнительные горячие телефоны  в Клиентских службах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Отделение  Пенсионного фонда Российской федерации по Ханты-Мансийскому автономного округу - Югре</dc:title>
  <dc:creator>Ткачева Алла Борисовна</dc:creator>
  <cp:lastModifiedBy>Кологривова Наталья Николаевна</cp:lastModifiedBy>
  <cp:revision>294</cp:revision>
  <dcterms:created xsi:type="dcterms:W3CDTF">2020-10-15T05:21:30Z</dcterms:created>
  <dcterms:modified xsi:type="dcterms:W3CDTF">2021-07-16T04:47:31Z</dcterms:modified>
</cp:coreProperties>
</file>