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10680700" cy="7569200"/>
  <p:notesSz cx="10680700" cy="7569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7" autoAdjust="0"/>
    <p:restoredTop sz="94590" autoAdjust="0"/>
  </p:normalViewPr>
  <p:slideViewPr>
    <p:cSldViewPr>
      <p:cViewPr varScale="1">
        <p:scale>
          <a:sx n="100" d="100"/>
          <a:sy n="100" d="100"/>
        </p:scale>
        <p:origin x="-1434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46622-461B-42AF-9C87-FEB6CE243C4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36925" y="568325"/>
            <a:ext cx="4006850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8388" y="3595688"/>
            <a:ext cx="8543925" cy="3405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49963" y="7189788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E2F16-4562-447D-BE2C-C68F97493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0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E2F16-4562-447D-BE2C-C68F974932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481" y="2346452"/>
            <a:ext cx="9083453" cy="1589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962" y="4238752"/>
            <a:ext cx="748049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5899-2306-4983-AF7A-864D49CF5D87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766C6-B385-4FF4-BE4D-393D618CB571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" y="1523"/>
            <a:ext cx="10684764" cy="7555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320" y="1740916"/>
            <a:ext cx="4648590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3503" y="1740916"/>
            <a:ext cx="4648590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5EB5E-5B04-4445-9726-B2188F57378B}" type="datetime1">
              <a:rPr lang="en-US" smtClean="0"/>
              <a:t>4/2/2020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76D9-BCAF-4D10-B6D8-DA8B3595E9E4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" y="1523"/>
            <a:ext cx="10684764" cy="7553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9EB1F-1094-4591-ADB8-93E53BF50D14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3881" y="355681"/>
            <a:ext cx="9018651" cy="101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896" y="1948941"/>
            <a:ext cx="9336622" cy="1845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3381" y="7039356"/>
            <a:ext cx="341965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320" y="7039356"/>
            <a:ext cx="2457875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7F4A0-D13E-48BD-9342-6E107658DA5D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92029" y="6747509"/>
            <a:ext cx="396854" cy="441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111760">
              <a:lnSpc>
                <a:spcPct val="100000"/>
              </a:lnSpc>
            </a:pPr>
            <a:fld id="{81D60167-4931-47E6-BA6A-407CBD079E47}" type="slidenum"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270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svl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zd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mru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nalog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tnik-gosreg.ru/publ/vg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tnik-gosreg.ru/publ/fz83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disqualified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disfind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addrfind.d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0750" y="2870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6350" indent="-1905" algn="ctr">
              <a:lnSpc>
                <a:spcPct val="100099"/>
              </a:lnSpc>
            </a:pPr>
            <a:r>
              <a:rPr lang="ru-RU" sz="3200" b="1" spc="-5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ЭЛЕКТРОННЫЕ </a:t>
            </a:r>
            <a:r>
              <a:rPr lang="ru-RU" sz="3200" b="1" spc="-5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СЕРВИСЫ ФНС РОССИИ</a:t>
            </a:r>
            <a:endParaRPr lang="ru-RU" sz="3200" dirty="0" smtClean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66590" y="6747509"/>
            <a:ext cx="522293" cy="415498"/>
          </a:xfrm>
        </p:spPr>
        <p:txBody>
          <a:bodyPr/>
          <a:lstStyle/>
          <a:p>
            <a:pPr marL="111760" algn="ctr">
              <a:lnSpc>
                <a:spcPct val="100000"/>
              </a:lnSpc>
            </a:pPr>
            <a:r>
              <a:rPr lang="ru-RU" sz="2700" spc="-15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4550" y="654050"/>
            <a:ext cx="9448800" cy="11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Сведения о лицах, в отношении которых факт невозможности участия (осуществления руководства) в организации установлен (подтвержден) в судебном порядке: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https://service.nalog.ru/svl.do</a:t>
            </a:r>
            <a:endParaRPr lang="en-US" sz="2800" b="1" spc="-2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372508"/>
            <a:ext cx="904269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772980" y="6747509"/>
            <a:ext cx="515903" cy="415498"/>
          </a:xfrm>
        </p:spPr>
        <p:txBody>
          <a:bodyPr/>
          <a:lstStyle/>
          <a:p>
            <a:pPr marL="111760" algn="ctr">
              <a:lnSpc>
                <a:spcPct val="100000"/>
              </a:lnSpc>
            </a:pPr>
            <a:r>
              <a:rPr lang="ru-RU" sz="2700" spc="-15" dirty="0" smtClean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12" y="458866"/>
            <a:ext cx="9448800" cy="11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Сведения о юридических лицах, имеющих задолженность по уплате налогов и/или не представляющих налоговую отчетность более года: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https://service.nalog.ru/zd.do</a:t>
            </a:r>
            <a:endParaRPr lang="en-US" sz="2800" b="1" spc="-2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0" y="1955950"/>
            <a:ext cx="9108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832892" y="6747509"/>
            <a:ext cx="536658" cy="415498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r>
              <a:rPr lang="ru-RU" sz="2700" spc="-15" dirty="0" smtClean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712" y="458866"/>
            <a:ext cx="9448800" cy="11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Сведения о физических лицах, являющихся руководителями или учредителями (участниками) нескольких юридических лиц: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https://service.nalog.ru/mru.do</a:t>
            </a:r>
            <a:endParaRPr lang="en-US" sz="2800" b="1" spc="-2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2" y="1670304"/>
            <a:ext cx="906318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1760">
              <a:lnSpc>
                <a:spcPct val="100000"/>
              </a:lnSpc>
            </a:pPr>
            <a:fld id="{81D60167-4931-47E6-BA6A-407CBD079E47}" type="slidenum">
              <a:rPr lang="ru-RU" sz="2700" spc="-15" smtClean="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lang="ru-RU" sz="2700">
              <a:latin typeface="Calibri"/>
              <a:cs typeface="Calibri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33" y="1422400"/>
            <a:ext cx="8762999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object 5"/>
          <p:cNvSpPr txBox="1"/>
          <p:nvPr/>
        </p:nvSpPr>
        <p:spPr>
          <a:xfrm>
            <a:off x="1004917" y="718736"/>
            <a:ext cx="8974455" cy="340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30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ndalus" panose="02020603050405020304" pitchFamily="18" charset="-78"/>
              </a:rPr>
              <a:t>Официальный сайт ФНС России </a:t>
            </a:r>
            <a:r>
              <a:rPr lang="en-US" sz="30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ndalus" panose="02020603050405020304" pitchFamily="18" charset="-78"/>
                <a:hlinkClick r:id="rId4"/>
              </a:rPr>
              <a:t>www.nalog.ru</a:t>
            </a:r>
            <a:r>
              <a:rPr lang="en-US" sz="30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ndalus" panose="02020603050405020304" pitchFamily="18" charset="-78"/>
              </a:rPr>
              <a:t> </a:t>
            </a:r>
            <a:endParaRPr sz="3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9892029" y="6747509"/>
            <a:ext cx="396854" cy="415498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r>
              <a:rPr lang="ru-RU" sz="2700" spc="-15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lang="ru-RU" sz="2700" dirty="0">
              <a:latin typeface="Calibri"/>
              <a:cs typeface="Calibri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667645"/>
            <a:ext cx="8991600" cy="55652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5"/>
          <p:cNvSpPr txBox="1"/>
          <p:nvPr/>
        </p:nvSpPr>
        <p:spPr>
          <a:xfrm>
            <a:off x="929322" y="392401"/>
            <a:ext cx="8974455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05"/>
              </a:lnSpc>
            </a:pPr>
            <a:r>
              <a:rPr lang="ru-RU" sz="26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Сведения о государственной регистрации юридических лиц, индивидуальных предпринимателей, крестьянских (фермерских) хозяйств:</a:t>
            </a:r>
            <a:endParaRPr lang="en-US" sz="2600" b="1" spc="-2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892029" y="6747509"/>
            <a:ext cx="396854" cy="415498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r>
              <a:rPr lang="ru-RU" sz="2700" spc="-15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322" y="392401"/>
            <a:ext cx="8974455" cy="1107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Сведения о юридических лицах и индивидуальных предпринимателях, в отношении которых представлены документы для государственной регистрации</a:t>
            </a:r>
            <a:endParaRPr lang="en-US" sz="2800" b="1" spc="-2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8" y="1522622"/>
            <a:ext cx="8998991" cy="58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892029" y="6747509"/>
            <a:ext cx="396854" cy="415498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r>
              <a:rPr lang="ru-RU" sz="2700" spc="-15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515" y="433790"/>
            <a:ext cx="9448800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Сообщения юридических лиц, опубликованные в журнале «Вестник государственной регистрации</a:t>
            </a: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»: </a:t>
            </a: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http://www.vestnik-gosreg.ru/publ/vgr/</a:t>
            </a:r>
            <a:endParaRPr lang="en-US" sz="2400" b="1" spc="-2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40" y="1900628"/>
            <a:ext cx="7778750" cy="53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892029" y="6747509"/>
            <a:ext cx="396854" cy="415498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r>
              <a:rPr lang="ru-RU" sz="2700" spc="-15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150" y="392401"/>
            <a:ext cx="9448800" cy="132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Сведения, опубликованные в журнале «Вестник государственной регистрации» о принятых регистрирующими органами решениях о предстоящем исключении недействующих юр. лиц из ЕГРЮЛ: </a:t>
            </a:r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http://www.vestnik-gosreg.ru/publ/fz83/</a:t>
            </a:r>
            <a:endParaRPr lang="en-US" sz="2400" b="1" spc="-2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6" y="1818701"/>
            <a:ext cx="9038965" cy="533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892029" y="6747509"/>
            <a:ext cx="396854" cy="415498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r>
              <a:rPr lang="ru-RU" sz="2700" spc="-15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44" y="660400"/>
            <a:ext cx="9448800" cy="77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Поиск сведений в реестре дисквалифицированных лиц: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https://service.nalog.ru/disqualified.do</a:t>
            </a:r>
            <a:endParaRPr lang="en-US" sz="2800" b="1" spc="-2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4" y="1651000"/>
            <a:ext cx="8983928" cy="518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892029" y="6747509"/>
            <a:ext cx="396854" cy="415498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r>
              <a:rPr lang="ru-RU" sz="2700" spc="-15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358" y="660400"/>
            <a:ext cx="9448800" cy="11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Юридические лица, в состав исполнительных органов которых входят дисквалифицированные лица: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https://service.nalog.ru/disfind.do</a:t>
            </a:r>
            <a:endParaRPr lang="en-US" sz="2800" b="1" spc="-2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0" y="2094357"/>
            <a:ext cx="902324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" y="0"/>
            <a:ext cx="10684758" cy="7553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892029" y="6747509"/>
            <a:ext cx="396854" cy="415498"/>
          </a:xfrm>
        </p:spPr>
        <p:txBody>
          <a:bodyPr/>
          <a:lstStyle/>
          <a:p>
            <a:pPr marL="111760">
              <a:lnSpc>
                <a:spcPct val="100000"/>
              </a:lnSpc>
            </a:pPr>
            <a:r>
              <a:rPr lang="ru-RU" sz="2700" spc="-15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lang="ru-RU" sz="2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358" y="660400"/>
            <a:ext cx="9448800" cy="11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90000"/>
              </a:lnSpc>
            </a:pP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Адреса, указанные при государственной регистрации в качестве места нахождения несколькими юридическими лицами: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https://service.nalog.ru/addrfind.do</a:t>
            </a:r>
            <a:endParaRPr lang="en-US" sz="2800" b="1" spc="-2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1955800"/>
            <a:ext cx="901407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207</Words>
  <Application>Microsoft Office PowerPoint</Application>
  <PresentationFormat>Произвольный</PresentationFormat>
  <Paragraphs>24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Лысиков Иван Павлович</dc:creator>
  <cp:lastModifiedBy>Шумкова Лариса Анатольевна</cp:lastModifiedBy>
  <cp:revision>34</cp:revision>
  <dcterms:created xsi:type="dcterms:W3CDTF">2018-07-29T17:18:47Z</dcterms:created>
  <dcterms:modified xsi:type="dcterms:W3CDTF">2020-04-02T10:32:02Z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2015-10-19T00:00:00Z</vt:filetime>
  </property>
  <property fmtid="{D5CDD505-2E9C-101B-9397-08002B2CF9AE}" pid="3" name="LastSaved">
    <vt:filetime>2018-07-29T00:00:00Z</vt:filetime>
  </property>
</Properties>
</file>